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7"/>
  </p:notesMasterIdLst>
  <p:sldIdLst>
    <p:sldId id="256" r:id="rId2"/>
    <p:sldId id="376" r:id="rId3"/>
    <p:sldId id="380" r:id="rId4"/>
    <p:sldId id="379" r:id="rId5"/>
    <p:sldId id="385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91" r:id="rId14"/>
    <p:sldId id="390" r:id="rId15"/>
    <p:sldId id="318" r:id="rId16"/>
  </p:sldIdLst>
  <p:sldSz cx="9144000" cy="5143500" type="screen16x9"/>
  <p:notesSz cx="6669088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F6508"/>
    <a:srgbClr val="F5C24C"/>
    <a:srgbClr val="D1493B"/>
    <a:srgbClr val="FFCC66"/>
    <a:srgbClr val="4BACC6"/>
    <a:srgbClr val="0EBEA9"/>
    <a:srgbClr val="0EC4AE"/>
    <a:srgbClr val="D7615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Στυλ με θέμα 2 - Έμφαση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Στυλ με θέμα 2 - Έμφαση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Μεσαίο στυλ 1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1" autoAdjust="0"/>
    <p:restoredTop sz="94631" autoAdjust="0"/>
  </p:normalViewPr>
  <p:slideViewPr>
    <p:cSldViewPr>
      <p:cViewPr>
        <p:scale>
          <a:sx n="156" d="100"/>
          <a:sy n="156" d="100"/>
        </p:scale>
        <p:origin x="-606" y="-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7CCE-2FF8-4C4F-814C-EE6E7602626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8" y="739775"/>
            <a:ext cx="6577012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7253"/>
            <a:ext cx="533527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2792"/>
            <a:ext cx="2889938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ACCD1-6A07-4099-ACBF-2EA331036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9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349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56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4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47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127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1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30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27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77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48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C34E402B-9921-40FA-8360-13107767672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1EE9E8-4134-49B0-9AA7-3089E6521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41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4E402B-9921-40FA-8360-13107767672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1EE9E8-4134-49B0-9AA7-3089E6521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24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C34E402B-9921-40FA-8360-13107767672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601EE9E8-4134-49B0-9AA7-3089E65216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725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194" y="2316837"/>
            <a:ext cx="723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5. </a:t>
            </a:r>
            <a:r>
              <a:rPr lang="el-GR" sz="2800" b="1" dirty="0" smtClean="0"/>
              <a:t>ΚΑΙΝΟΤΟΜΑ ΥΠΗΡΕΣΙΑ ΣΤΟ ΦΑΡΜΑΚΕΙΟ</a:t>
            </a:r>
          </a:p>
          <a:p>
            <a:r>
              <a:rPr lang="el-GR" sz="2200" b="1" dirty="0" smtClean="0"/>
              <a:t>Για υπηρεσίες φαρμακείου με καινοτόμα χαρακτηριστικά</a:t>
            </a:r>
            <a:endParaRPr lang="el-GR" sz="22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959520"/>
            <a:ext cx="1958068" cy="66962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9684"/>
            <a:ext cx="3158532" cy="140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91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Ομάδα 17"/>
          <p:cNvGrpSpPr/>
          <p:nvPr/>
        </p:nvGrpSpPr>
        <p:grpSpPr>
          <a:xfrm>
            <a:off x="914400" y="1809750"/>
            <a:ext cx="7404434" cy="2372078"/>
            <a:chOff x="1637630" y="2459987"/>
            <a:chExt cx="9161379" cy="2857971"/>
          </a:xfrm>
        </p:grpSpPr>
        <p:sp>
          <p:nvSpPr>
            <p:cNvPr id="16" name="TextBox 15"/>
            <p:cNvSpPr txBox="1"/>
            <p:nvPr/>
          </p:nvSpPr>
          <p:spPr>
            <a:xfrm>
              <a:off x="6616030" y="2981158"/>
              <a:ext cx="4182979" cy="1779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Ταυτόχρονα με την προβολή διαφήμισης στο </a:t>
              </a:r>
              <a:r>
                <a:rPr lang="en-US" dirty="0"/>
                <a:t>tablet</a:t>
              </a:r>
              <a:r>
                <a:rPr lang="el-GR" dirty="0"/>
                <a:t>,</a:t>
              </a:r>
            </a:p>
            <a:p>
              <a:r>
                <a:rPr lang="el-GR" dirty="0"/>
                <a:t>ο φαρμακοποιός δέχεται μήνυμα στο </a:t>
              </a:r>
              <a:r>
                <a:rPr lang="en-US" dirty="0"/>
                <a:t>notifications bar </a:t>
              </a:r>
              <a:r>
                <a:rPr lang="el-GR" dirty="0"/>
                <a:t>των </a:t>
              </a:r>
              <a:r>
                <a:rPr lang="en-US" dirty="0"/>
                <a:t>Windows</a:t>
              </a:r>
              <a:r>
                <a:rPr lang="el-GR" dirty="0"/>
                <a:t>.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37630" y="2459987"/>
              <a:ext cx="4978400" cy="2857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92D050"/>
                </a:solidFill>
              </a:rPr>
              <a:t>Πώς λειτουργεί 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17" y="819150"/>
            <a:ext cx="1213417" cy="4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44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796067" y="1127012"/>
            <a:ext cx="7764402" cy="4443045"/>
            <a:chOff x="1960918" y="1246013"/>
            <a:chExt cx="10352536" cy="5924060"/>
          </a:xfrm>
        </p:grpSpPr>
        <p:pic>
          <p:nvPicPr>
            <p:cNvPr id="4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918" y="1246013"/>
              <a:ext cx="5924060" cy="5924060"/>
            </a:xfrm>
            <a:prstGeom prst="rect">
              <a:avLst/>
            </a:prstGeom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7752965" y="2457366"/>
              <a:ext cx="4560489" cy="2708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Κάθε κανόνας ενεργοποιεί: </a:t>
              </a:r>
            </a:p>
            <a:p>
              <a:endParaRPr lang="el-GR" dirty="0"/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el-GR" b="1" dirty="0" smtClean="0"/>
                <a:t>ενημέρωση </a:t>
              </a:r>
              <a:r>
                <a:rPr lang="el-GR" b="1" dirty="0"/>
                <a:t>στο </a:t>
              </a:r>
              <a:r>
                <a:rPr lang="en-US" b="1" dirty="0"/>
                <a:t>tablet</a:t>
              </a:r>
              <a:r>
                <a:rPr lang="en-US" dirty="0"/>
                <a:t> </a:t>
              </a:r>
              <a:r>
                <a:rPr lang="el-GR" dirty="0"/>
                <a:t>για τον πελάτη με ηχητικό σήμα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el-GR" b="1" dirty="0"/>
                <a:t>ειδοποίηση στον υπολογιστή </a:t>
              </a:r>
              <a:r>
                <a:rPr lang="el-GR" dirty="0"/>
                <a:t>του Φαρμακοποιού για το προβαλλόμενο προϊόν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7543800" cy="1088068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92D050"/>
                </a:solidFill>
              </a:rPr>
              <a:t>Συμπληρωματική πώληση </a:t>
            </a:r>
            <a:r>
              <a:rPr lang="el-GR" b="1" dirty="0">
                <a:solidFill>
                  <a:srgbClr val="92D050"/>
                </a:solidFill>
              </a:rPr>
              <a:t>/ </a:t>
            </a:r>
            <a:r>
              <a:rPr lang="el-GR" b="1" dirty="0" smtClean="0">
                <a:solidFill>
                  <a:srgbClr val="92D050"/>
                </a:solidFill>
              </a:rPr>
              <a:t>υπενθύμιση</a:t>
            </a:r>
            <a:endParaRPr lang="el-GR" b="1" dirty="0">
              <a:solidFill>
                <a:srgbClr val="92D050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844517"/>
            <a:ext cx="990600" cy="33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8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92D050"/>
                </a:solidFill>
              </a:rPr>
              <a:t>Οι </a:t>
            </a:r>
            <a:r>
              <a:rPr lang="el-GR" b="1" dirty="0" smtClean="0">
                <a:solidFill>
                  <a:srgbClr val="92D050"/>
                </a:solidFill>
              </a:rPr>
              <a:t>κανόνες</a:t>
            </a:r>
            <a:endParaRPr lang="el-GR" b="1" dirty="0">
              <a:solidFill>
                <a:srgbClr val="92D050"/>
              </a:solidFill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59" y="2079917"/>
            <a:ext cx="2494832" cy="1905145"/>
          </a:xfrm>
          <a:prstGeom prst="rect">
            <a:avLst/>
          </a:prstGeom>
        </p:spPr>
      </p:pic>
      <p:sp>
        <p:nvSpPr>
          <p:cNvPr id="13" name="Θέση περιεχομένου 2"/>
          <p:cNvSpPr txBox="1">
            <a:spLocks/>
          </p:cNvSpPr>
          <p:nvPr/>
        </p:nvSpPr>
        <p:spPr>
          <a:xfrm>
            <a:off x="344905" y="1400738"/>
            <a:ext cx="5926556" cy="32635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>
                <a:solidFill>
                  <a:schemeClr val="tx1"/>
                </a:solidFill>
              </a:rPr>
              <a:t>H SYFAK Advice </a:t>
            </a:r>
            <a:r>
              <a:rPr lang="el-GR" sz="1500" dirty="0" smtClean="0">
                <a:solidFill>
                  <a:schemeClr val="tx1"/>
                </a:solidFill>
              </a:rPr>
              <a:t>εφαρμόζει </a:t>
            </a:r>
            <a:r>
              <a:rPr lang="el-GR" sz="1500" dirty="0">
                <a:solidFill>
                  <a:schemeClr val="tx1"/>
                </a:solidFill>
              </a:rPr>
              <a:t>κανόνες που ορίζονται κεντρικά μέσω </a:t>
            </a:r>
            <a:r>
              <a:rPr lang="en-US" sz="1500" dirty="0">
                <a:solidFill>
                  <a:schemeClr val="tx1"/>
                </a:solidFill>
              </a:rPr>
              <a:t>Internet</a:t>
            </a:r>
            <a:r>
              <a:rPr lang="el-GR" sz="1500" dirty="0">
                <a:solidFill>
                  <a:schemeClr val="tx1"/>
                </a:solidFill>
              </a:rPr>
              <a:t>.</a:t>
            </a:r>
            <a:endParaRPr lang="en-US" sz="1500" dirty="0">
              <a:solidFill>
                <a:schemeClr val="tx1"/>
              </a:solidFill>
            </a:endParaRPr>
          </a:p>
          <a:p>
            <a:r>
              <a:rPr lang="el-GR" sz="1500" dirty="0">
                <a:solidFill>
                  <a:schemeClr val="tx1"/>
                </a:solidFill>
              </a:rPr>
              <a:t>Οι κανόνες δημιουργούνται με διάφορα κριτήρια: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Corbel" panose="020B0503020204020204" pitchFamily="34" charset="0"/>
              </a:rPr>
              <a:t>Bar code</a:t>
            </a:r>
            <a:r>
              <a:rPr lang="el-GR" sz="1500" dirty="0">
                <a:solidFill>
                  <a:schemeClr val="tx1"/>
                </a:solidFill>
                <a:latin typeface="Corbel" panose="020B0503020204020204" pitchFamily="34" charset="0"/>
              </a:rPr>
              <a:t>, </a:t>
            </a:r>
            <a:r>
              <a:rPr lang="en-US" sz="1500" dirty="0">
                <a:solidFill>
                  <a:schemeClr val="tx1"/>
                </a:solidFill>
                <a:latin typeface="Corbel" panose="020B0503020204020204" pitchFamily="34" charset="0"/>
              </a:rPr>
              <a:t>ATC group</a:t>
            </a:r>
            <a:r>
              <a:rPr lang="el-GR" sz="1500" dirty="0">
                <a:solidFill>
                  <a:schemeClr val="tx1"/>
                </a:solidFill>
                <a:latin typeface="Corbel" panose="020B0503020204020204" pitchFamily="34" charset="0"/>
              </a:rPr>
              <a:t>, </a:t>
            </a:r>
            <a:r>
              <a:rPr lang="el-GR" sz="1500" dirty="0">
                <a:solidFill>
                  <a:schemeClr val="tx1"/>
                </a:solidFill>
              </a:rPr>
              <a:t>Δραστική ουσία κ.α.</a:t>
            </a:r>
          </a:p>
          <a:p>
            <a:pPr lvl="1"/>
            <a:r>
              <a:rPr lang="el-GR" sz="1350" dirty="0">
                <a:solidFill>
                  <a:schemeClr val="tx1"/>
                </a:solidFill>
              </a:rPr>
              <a:t>Κατηγοριοποίηση 3 επιπέδων σε </a:t>
            </a:r>
            <a:r>
              <a:rPr lang="el-GR" sz="1350" dirty="0" err="1">
                <a:solidFill>
                  <a:schemeClr val="tx1"/>
                </a:solidFill>
              </a:rPr>
              <a:t>παραφάρμακα</a:t>
            </a:r>
            <a:r>
              <a:rPr lang="el-GR" sz="1350" dirty="0">
                <a:solidFill>
                  <a:schemeClr val="tx1"/>
                </a:solidFill>
              </a:rPr>
              <a:t> και καλλυντικά</a:t>
            </a:r>
            <a:endParaRPr lang="en-US" sz="1350" dirty="0">
              <a:solidFill>
                <a:schemeClr val="tx1"/>
              </a:solidFill>
            </a:endParaRPr>
          </a:p>
          <a:p>
            <a:r>
              <a:rPr lang="el-GR" sz="1500" dirty="0">
                <a:solidFill>
                  <a:schemeClr val="tx1"/>
                </a:solidFill>
              </a:rPr>
              <a:t>Κάθε κανόνας ενεργοποιεί προβολή σχετικού περιεχομένου (</a:t>
            </a:r>
            <a:r>
              <a:rPr lang="en-US" sz="1500" dirty="0">
                <a:solidFill>
                  <a:schemeClr val="tx1"/>
                </a:solidFill>
              </a:rPr>
              <a:t>impression)</a:t>
            </a:r>
            <a:r>
              <a:rPr lang="el-GR" sz="1500" dirty="0">
                <a:solidFill>
                  <a:schemeClr val="tx1"/>
                </a:solidFill>
              </a:rPr>
              <a:t> στο </a:t>
            </a:r>
            <a:r>
              <a:rPr lang="en-US" sz="1500" dirty="0">
                <a:solidFill>
                  <a:schemeClr val="tx1"/>
                </a:solidFill>
              </a:rPr>
              <a:t>tablet</a:t>
            </a:r>
          </a:p>
          <a:p>
            <a:r>
              <a:rPr lang="el-GR" sz="1500" dirty="0">
                <a:solidFill>
                  <a:schemeClr val="tx1"/>
                </a:solidFill>
              </a:rPr>
              <a:t>Το περιεχόμενο κανόνα προβάλλεται για 10’’ και αν δεν προκύψει νέο περιεχόμενο από κανόνα, </a:t>
            </a:r>
            <a:r>
              <a:rPr lang="en-US" sz="1500" dirty="0" smtClean="0">
                <a:solidFill>
                  <a:schemeClr val="tx1"/>
                </a:solidFill>
              </a:rPr>
              <a:t>H SYFAK Advice </a:t>
            </a:r>
            <a:r>
              <a:rPr lang="el-GR" sz="1500" dirty="0" smtClean="0">
                <a:solidFill>
                  <a:schemeClr val="tx1"/>
                </a:solidFill>
              </a:rPr>
              <a:t>αυτόματα </a:t>
            </a:r>
            <a:r>
              <a:rPr lang="el-GR" sz="1500" dirty="0">
                <a:solidFill>
                  <a:schemeClr val="tx1"/>
                </a:solidFill>
              </a:rPr>
              <a:t>επιστρέφει στο περιεχόμενο αδράνειας.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27" y="819150"/>
            <a:ext cx="1213417" cy="4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56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90992" y="165735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SYFAK Advice </a:t>
            </a:r>
            <a:r>
              <a:rPr lang="el-GR" dirty="0" smtClean="0"/>
              <a:t>κατά την ολοκλήρωση της πώλησης από το πρόγραμμα του φαρμακείου δίνει την δυνατότητα αξιολόγησης των υπηρεσιών του φαρμακοποιού καλώντας τον πελάτη να επιλέξει το εικονίδιο που τον εκφράζει.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92D050"/>
                </a:solidFill>
              </a:rPr>
              <a:t>Αξιολόγηση Υπηρεσιών</a:t>
            </a:r>
            <a:br>
              <a:rPr lang="el-GR" b="1" dirty="0" smtClean="0">
                <a:solidFill>
                  <a:srgbClr val="92D050"/>
                </a:solidFill>
              </a:rPr>
            </a:br>
            <a:r>
              <a:rPr lang="el-GR" b="1" dirty="0" smtClean="0">
                <a:solidFill>
                  <a:srgbClr val="92D050"/>
                </a:solidFill>
              </a:rPr>
              <a:t>από τον πελάτη – ασθενή   </a:t>
            </a:r>
            <a:endParaRPr lang="el-GR" b="1" dirty="0">
              <a:solidFill>
                <a:srgbClr val="92D050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84" y="742950"/>
            <a:ext cx="1436234" cy="49117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428750"/>
            <a:ext cx="501479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10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92D050"/>
                </a:solidFill>
              </a:rPr>
              <a:t>Σύγχρονα εργαλεία απέναντι στις προκλήσεις του μέλλοντος </a:t>
            </a:r>
            <a:endParaRPr lang="el-GR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399" y="1352550"/>
            <a:ext cx="83702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/>
              <a:t>Ο ΣΥΦΑΚ καινοτομεί και αξιοποιεί ολοένα και περισσότερο τις ευκαιρίες του ψηφιακού </a:t>
            </a:r>
            <a:r>
              <a:rPr lang="el-GR" sz="1600" dirty="0" smtClean="0"/>
              <a:t>μετασχηματισμού και </a:t>
            </a:r>
            <a:r>
              <a:rPr lang="el-GR" sz="1600" smtClean="0"/>
              <a:t>την τεχνητή </a:t>
            </a:r>
            <a:r>
              <a:rPr lang="el-GR" sz="1600" dirty="0" smtClean="0"/>
              <a:t>νοημοσύνη, </a:t>
            </a:r>
            <a:r>
              <a:rPr lang="el-GR" sz="1600" dirty="0"/>
              <a:t>με στόχο να </a:t>
            </a:r>
            <a:r>
              <a:rPr lang="el-GR" sz="1600" dirty="0" smtClean="0"/>
              <a:t>προσφέρει </a:t>
            </a:r>
            <a:r>
              <a:rPr lang="el-GR" sz="1600" dirty="0"/>
              <a:t>στα φαρμακεία τη δυνατότητα να δημιουργήσουν αξία για τους πελάτες τους και να διατηρήσουν ένα ανταγωνιστικό </a:t>
            </a:r>
            <a:r>
              <a:rPr lang="el-GR" sz="1600" dirty="0" smtClean="0"/>
              <a:t>πλεονέκτημα</a:t>
            </a:r>
            <a:r>
              <a:rPr lang="el-GR" sz="1600" dirty="0"/>
              <a:t>, γνωρίζοντας καλά πως οι καταναλωτές του σήμερα συνδυάζουν τον ψηφιακό με το φυσικό κόσμο</a:t>
            </a:r>
            <a:r>
              <a:rPr lang="el-GR" sz="1600" dirty="0" smtClean="0"/>
              <a:t>.</a:t>
            </a:r>
          </a:p>
          <a:p>
            <a:pPr>
              <a:lnSpc>
                <a:spcPct val="150000"/>
              </a:lnSpc>
            </a:pPr>
            <a:endParaRPr lang="el-GR" sz="1200" dirty="0" smtClean="0"/>
          </a:p>
          <a:p>
            <a:pPr>
              <a:lnSpc>
                <a:spcPct val="150000"/>
              </a:lnSpc>
            </a:pPr>
            <a:r>
              <a:rPr lang="el-GR" sz="1600" dirty="0"/>
              <a:t>Στο ΣΥΦΑΚ υλοποιείται μια </a:t>
            </a:r>
            <a:r>
              <a:rPr lang="el-GR" sz="1600" dirty="0" err="1"/>
              <a:t>Omnichannel</a:t>
            </a:r>
            <a:r>
              <a:rPr lang="el-GR" sz="1600" dirty="0"/>
              <a:t> στρατηγική, δίνοντας έμφαση στην ενσωμάτωση της ψηφιακής τεχνολογίας στα φαρμακεία-μέλη του, με σκοπό να αξιοποιηθεί η δύναμη όλων των καναλιών επικοινωνίας και να δημιουργηθεί μια πιο ισχυρή και </a:t>
            </a:r>
            <a:r>
              <a:rPr lang="el-GR" sz="1600" dirty="0" err="1"/>
              <a:t>διαδραστική</a:t>
            </a:r>
            <a:r>
              <a:rPr lang="el-GR" sz="1600" dirty="0"/>
              <a:t> εμπειρία αγορών.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943350"/>
            <a:ext cx="844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600" dirty="0"/>
          </a:p>
          <a:p>
            <a:endParaRPr lang="el-GR" sz="16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819150"/>
            <a:ext cx="1213417" cy="4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53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 txBox="1">
            <a:spLocks/>
          </p:cNvSpPr>
          <p:nvPr/>
        </p:nvSpPr>
        <p:spPr>
          <a:xfrm>
            <a:off x="609600" y="971550"/>
            <a:ext cx="7918648" cy="3139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l-GR" sz="6000" b="1" spc="-150" dirty="0" smtClean="0"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pPr marL="0" indent="0" algn="ctr">
              <a:buNone/>
            </a:pPr>
            <a:r>
              <a:rPr lang="el-GR" sz="6000" b="1" spc="-150" dirty="0" smtClean="0">
                <a:latin typeface="Roboto Light" pitchFamily="2" charset="0"/>
                <a:ea typeface="Roboto Light" pitchFamily="2" charset="0"/>
                <a:cs typeface="Roboto Light" pitchFamily="2" charset="0"/>
              </a:rPr>
              <a:t>Ευχαριστούμε πολύ!</a:t>
            </a:r>
            <a:endParaRPr lang="en-US" sz="6000" b="1" spc="-150" dirty="0" smtClean="0"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33608"/>
            <a:ext cx="1533144" cy="5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7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62150"/>
            <a:ext cx="2656489" cy="2063523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92D050"/>
                </a:solidFill>
              </a:rPr>
              <a:t>Ψηφιακά μέσα</a:t>
            </a:r>
            <a:endParaRPr lang="el-GR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504950"/>
            <a:ext cx="64389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rgbClr val="92D050"/>
                </a:solidFill>
              </a:rPr>
              <a:t>2</a:t>
            </a:r>
            <a:r>
              <a:rPr lang="en-US" b="1" dirty="0" smtClean="0">
                <a:solidFill>
                  <a:srgbClr val="92D050"/>
                </a:solidFill>
              </a:rPr>
              <a:t>50</a:t>
            </a:r>
            <a:r>
              <a:rPr lang="el-GR" b="1" dirty="0" smtClean="0">
                <a:solidFill>
                  <a:srgbClr val="92D050"/>
                </a:solidFill>
              </a:rPr>
              <a:t> </a:t>
            </a:r>
            <a:r>
              <a:rPr lang="el-GR" dirty="0" smtClean="0">
                <a:solidFill>
                  <a:srgbClr val="92D050"/>
                </a:solidFill>
              </a:rPr>
              <a:t>Οθόνες </a:t>
            </a:r>
            <a:r>
              <a:rPr lang="en-US" dirty="0" smtClean="0"/>
              <a:t>&gt;</a:t>
            </a:r>
            <a:r>
              <a:rPr lang="el-GR" dirty="0" smtClean="0"/>
              <a:t> των 28’’ ιντσών σε ισάριθμες βιτρίνες Φαρμακείων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rgbClr val="92D050"/>
                </a:solidFill>
              </a:rPr>
              <a:t>18</a:t>
            </a:r>
            <a:r>
              <a:rPr lang="en-US" b="1" dirty="0" smtClean="0">
                <a:solidFill>
                  <a:srgbClr val="92D050"/>
                </a:solidFill>
              </a:rPr>
              <a:t>3</a:t>
            </a:r>
            <a:r>
              <a:rPr lang="el-GR" b="1" dirty="0" smtClean="0">
                <a:solidFill>
                  <a:srgbClr val="92D050"/>
                </a:solidFill>
              </a:rPr>
              <a:t> Οθόνες </a:t>
            </a:r>
            <a:r>
              <a:rPr lang="en-US" dirty="0"/>
              <a:t>&gt;</a:t>
            </a:r>
            <a:r>
              <a:rPr lang="el-GR" dirty="0"/>
              <a:t> των 28’’ ιντσών </a:t>
            </a:r>
            <a:r>
              <a:rPr lang="el-GR" dirty="0" smtClean="0"/>
              <a:t>πλησίον του πάγκου εργασίας</a:t>
            </a:r>
            <a:endParaRPr lang="el-GR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rgbClr val="92D050"/>
                </a:solidFill>
              </a:rPr>
              <a:t>225 </a:t>
            </a:r>
            <a:r>
              <a:rPr lang="en-US" b="1" dirty="0" smtClean="0">
                <a:solidFill>
                  <a:srgbClr val="92D050"/>
                </a:solidFill>
              </a:rPr>
              <a:t>Tablets </a:t>
            </a:r>
            <a:r>
              <a:rPr lang="en-US" b="1" dirty="0" smtClean="0"/>
              <a:t>SYFAK Advice </a:t>
            </a:r>
            <a:r>
              <a:rPr lang="el-GR" b="1" dirty="0"/>
              <a:t>10.1’’</a:t>
            </a:r>
            <a:r>
              <a:rPr lang="el-GR" dirty="0"/>
              <a:t> ιντσών δίπλα στο ταμείο σε εμφανή θέση</a:t>
            </a:r>
            <a:r>
              <a:rPr lang="el-GR" b="1" dirty="0"/>
              <a:t> </a:t>
            </a:r>
            <a:endParaRPr lang="el-GR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92D050"/>
                </a:solidFill>
              </a:rPr>
              <a:t>Μηνιαίο </a:t>
            </a:r>
            <a:r>
              <a:rPr lang="en-US" b="1" dirty="0">
                <a:solidFill>
                  <a:srgbClr val="92D050"/>
                </a:solidFill>
              </a:rPr>
              <a:t>newsletter</a:t>
            </a:r>
            <a:r>
              <a:rPr lang="en-US" dirty="0"/>
              <a:t> </a:t>
            </a:r>
            <a:r>
              <a:rPr lang="el-GR" dirty="0"/>
              <a:t>στα μέλη</a:t>
            </a:r>
            <a:r>
              <a:rPr lang="en-US" dirty="0"/>
              <a:t> </a:t>
            </a:r>
            <a:r>
              <a:rPr lang="el-GR" dirty="0"/>
              <a:t>του </a:t>
            </a:r>
            <a:r>
              <a:rPr lang="en-US" dirty="0" smtClean="0"/>
              <a:t>SYFAK Advice</a:t>
            </a:r>
            <a:endParaRPr lang="el-GR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92D050"/>
                </a:solidFill>
              </a:rPr>
              <a:t>Δυναμικό περιεχόμενο</a:t>
            </a:r>
            <a:r>
              <a:rPr lang="el-GR" dirty="0"/>
              <a:t> με συμβουλές </a:t>
            </a:r>
            <a:r>
              <a:rPr lang="en-US" dirty="0" smtClean="0"/>
              <a:t>&amp; </a:t>
            </a:r>
            <a:r>
              <a:rPr lang="el-GR" dirty="0" smtClean="0"/>
              <a:t>προωθητικές </a:t>
            </a:r>
            <a:r>
              <a:rPr lang="el-GR" dirty="0"/>
              <a:t>ενέργειες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27" y="742950"/>
            <a:ext cx="1213417" cy="4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53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l-GR" altLang="el-GR" sz="5400" b="1" dirty="0" smtClean="0">
                <a:solidFill>
                  <a:srgbClr val="00B050"/>
                </a:solidFill>
                <a:latin typeface="PF Euroset" panose="02000507020000020004" pitchFamily="50" charset="0"/>
              </a:rPr>
              <a:t>2. </a:t>
            </a:r>
            <a:r>
              <a:rPr lang="en-US" altLang="el-GR" sz="5400" b="1" dirty="0" smtClean="0">
                <a:solidFill>
                  <a:srgbClr val="00B050"/>
                </a:solidFill>
                <a:latin typeface="PF Euroset" panose="02000507020000020004" pitchFamily="50" charset="0"/>
              </a:rPr>
              <a:t>SYFAK </a:t>
            </a:r>
            <a:r>
              <a:rPr lang="en-US" altLang="el-GR" sz="5400" b="1" dirty="0" smtClean="0">
                <a:solidFill>
                  <a:schemeClr val="tx1"/>
                </a:solidFill>
                <a:latin typeface="PF Euroset" panose="02000507020000020004" pitchFamily="50" charset="0"/>
              </a:rPr>
              <a:t>Advice</a:t>
            </a:r>
            <a:endParaRPr lang="el-GR" sz="5400" dirty="0">
              <a:solidFill>
                <a:schemeClr val="tx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937962" cy="85725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Tablet </a:t>
            </a:r>
            <a:r>
              <a:rPr lang="el-GR" b="1" dirty="0" smtClean="0">
                <a:solidFill>
                  <a:schemeClr val="tx1"/>
                </a:solidFill>
              </a:rPr>
              <a:t>με </a:t>
            </a:r>
            <a:r>
              <a:rPr lang="el-GR" b="1" dirty="0" err="1" smtClean="0">
                <a:solidFill>
                  <a:schemeClr val="tx1"/>
                </a:solidFill>
              </a:rPr>
              <a:t>περιεχομενο</a:t>
            </a:r>
            <a:r>
              <a:rPr lang="el-GR" b="1" dirty="0" smtClean="0">
                <a:solidFill>
                  <a:schemeClr val="tx1"/>
                </a:solidFill>
              </a:rPr>
              <a:t> </a:t>
            </a:r>
            <a:r>
              <a:rPr lang="el-GR" b="1" dirty="0" err="1" smtClean="0">
                <a:solidFill>
                  <a:schemeClr val="tx1"/>
                </a:solidFill>
              </a:rPr>
              <a:t>αδρανειασ</a:t>
            </a:r>
            <a:r>
              <a:rPr lang="el-GR" b="1" dirty="0" smtClean="0">
                <a:solidFill>
                  <a:schemeClr val="tx1"/>
                </a:solidFill>
              </a:rPr>
              <a:t> και ΣΥΜΠΛΗΡΩΜΑΤΙΚΗ ΠΩΛΗΣΗ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63855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Περιεχόμενο αδράνειας </a:t>
            </a:r>
            <a:endParaRPr lang="en-US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/>
              <a:t>Συμπληρωματική πώληση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800350"/>
            <a:ext cx="1213417" cy="4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04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92D050"/>
                </a:solidFill>
              </a:rPr>
              <a:t>Διαφημιστικό Περιεχόμενο και συμπληρωματική πώληση  </a:t>
            </a:r>
            <a:r>
              <a:rPr lang="en-US" b="1" dirty="0" smtClean="0">
                <a:solidFill>
                  <a:srgbClr val="92D050"/>
                </a:solidFill>
              </a:rPr>
              <a:t>tablets</a:t>
            </a:r>
            <a:endParaRPr lang="el-GR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50495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/>
              <a:t>Κεντρική διαχείριση μέσω </a:t>
            </a:r>
            <a:r>
              <a:rPr lang="en-US" sz="1600" dirty="0"/>
              <a:t>Internet.</a:t>
            </a:r>
            <a:r>
              <a:rPr lang="el-GR" sz="1600" dirty="0"/>
              <a:t> Σε λίγα λεπτά αλλάζει το περιεχόμενο σε </a:t>
            </a:r>
            <a:r>
              <a:rPr lang="el-GR" sz="1600" dirty="0" smtClean="0"/>
              <a:t>όλα </a:t>
            </a:r>
            <a:r>
              <a:rPr lang="el-GR" sz="1600" b="1" dirty="0" smtClean="0"/>
              <a:t>τα </a:t>
            </a:r>
            <a:r>
              <a:rPr lang="en-US" sz="1600" b="1" dirty="0"/>
              <a:t>tablets</a:t>
            </a:r>
            <a:r>
              <a:rPr lang="el-GR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1600" dirty="0"/>
              <a:t>Δυναμικό περιεχόμενο με:</a:t>
            </a:r>
            <a:endParaRPr lang="en-US" sz="1600" dirty="0"/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92D050"/>
                </a:solidFill>
              </a:rPr>
              <a:t>Διαφημιστικά</a:t>
            </a:r>
            <a:r>
              <a:rPr lang="el-GR" sz="1600" dirty="0">
                <a:solidFill>
                  <a:srgbClr val="92D050"/>
                </a:solidFill>
              </a:rPr>
              <a:t> </a:t>
            </a:r>
            <a:r>
              <a:rPr lang="el-GR" sz="1600" dirty="0"/>
              <a:t>μηνύματα χωρίς ήχο</a:t>
            </a:r>
            <a:r>
              <a:rPr lang="en-US" sz="1600" dirty="0"/>
              <a:t>. </a:t>
            </a:r>
            <a:endParaRPr lang="el-GR" sz="1600" dirty="0"/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Μηνιαίους</a:t>
            </a:r>
            <a:r>
              <a:rPr lang="el-GR" sz="1600" b="1" dirty="0" smtClean="0"/>
              <a:t> </a:t>
            </a:r>
            <a:r>
              <a:rPr lang="el-GR" sz="1600" b="1" dirty="0" err="1" smtClean="0">
                <a:solidFill>
                  <a:srgbClr val="92D050"/>
                </a:solidFill>
              </a:rPr>
              <a:t>διαδραστικούς</a:t>
            </a:r>
            <a:r>
              <a:rPr lang="el-GR" sz="1600" b="1" dirty="0" smtClean="0">
                <a:solidFill>
                  <a:srgbClr val="92D050"/>
                </a:solidFill>
              </a:rPr>
              <a:t> διαγωνισμούς</a:t>
            </a:r>
            <a:endParaRPr lang="el-GR" sz="1600" dirty="0">
              <a:solidFill>
                <a:srgbClr val="92D050"/>
              </a:solidFill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/>
              <a:t>Επαναλαμβανόμενο</a:t>
            </a:r>
            <a:r>
              <a:rPr lang="el-GR" sz="1600" dirty="0"/>
              <a:t> </a:t>
            </a:r>
            <a:r>
              <a:rPr lang="el-GR" sz="1600" b="1" dirty="0"/>
              <a:t>περιεχόμενο</a:t>
            </a:r>
            <a:r>
              <a:rPr lang="el-GR" sz="1600" dirty="0"/>
              <a:t> μέσης διάρκειας </a:t>
            </a:r>
            <a:r>
              <a:rPr lang="el-GR" sz="1600" dirty="0" smtClean="0"/>
              <a:t>6 </a:t>
            </a:r>
            <a:r>
              <a:rPr lang="el-GR" sz="1600" dirty="0"/>
              <a:t>λεπτών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52550"/>
            <a:ext cx="1579755" cy="25908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819150"/>
            <a:ext cx="1213417" cy="4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78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>
                <a:solidFill>
                  <a:srgbClr val="92D050"/>
                </a:solidFill>
              </a:rPr>
              <a:t>Διαδραστικοί</a:t>
            </a:r>
            <a:r>
              <a:rPr lang="el-GR" b="1" dirty="0" smtClean="0">
                <a:solidFill>
                  <a:srgbClr val="92D050"/>
                </a:solidFill>
              </a:rPr>
              <a:t> διαγωνισμοί</a:t>
            </a:r>
            <a:endParaRPr lang="el-GR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35255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 smtClean="0"/>
              <a:t>Στον </a:t>
            </a:r>
            <a:r>
              <a:rPr lang="el-GR" sz="1600" dirty="0"/>
              <a:t>πελάτη παρέχεται πλέον και δυνατότητα διάδρασης, καθώς μπορεί να συμπληρώσει στην οθόνη του  tablet το </a:t>
            </a:r>
            <a:r>
              <a:rPr lang="el-GR" sz="1600" dirty="0" err="1"/>
              <a:t>mail</a:t>
            </a:r>
            <a:r>
              <a:rPr lang="el-GR" sz="1600" dirty="0"/>
              <a:t> ή το τηλέφωνο του, ώστε να λαμβάνει ενημερωτικά μηνύματα αλλά και να συμμετέχει σε διαγωνισμούς κερδίζοντας δώρα</a:t>
            </a:r>
            <a:r>
              <a:rPr lang="el-GR" sz="1600" dirty="0" smtClean="0"/>
              <a:t>.</a:t>
            </a:r>
            <a:endParaRPr lang="el-G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Ο πελάτης </a:t>
            </a:r>
            <a:r>
              <a:rPr lang="el-GR" sz="1600" b="1" dirty="0" smtClean="0">
                <a:solidFill>
                  <a:srgbClr val="92D050"/>
                </a:solidFill>
              </a:rPr>
              <a:t>εισάγει το </a:t>
            </a:r>
            <a:r>
              <a:rPr lang="en-US" sz="1600" b="1" dirty="0" smtClean="0">
                <a:solidFill>
                  <a:srgbClr val="92D050"/>
                </a:solidFill>
              </a:rPr>
              <a:t>email </a:t>
            </a:r>
            <a:r>
              <a:rPr lang="el-GR" sz="1600" dirty="0" smtClean="0"/>
              <a:t>του στο </a:t>
            </a:r>
            <a:r>
              <a:rPr lang="en-US" sz="1600" dirty="0" smtClean="0"/>
              <a:t>tablet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Λαμβάνει </a:t>
            </a:r>
            <a:r>
              <a:rPr lang="el-GR" sz="1600" b="1" dirty="0" smtClean="0">
                <a:solidFill>
                  <a:srgbClr val="92D050"/>
                </a:solidFill>
              </a:rPr>
              <a:t>σειρά ενημερωτικών </a:t>
            </a:r>
            <a:r>
              <a:rPr lang="en-US" sz="1600" b="1" dirty="0" smtClean="0">
                <a:solidFill>
                  <a:srgbClr val="92D050"/>
                </a:solidFill>
              </a:rPr>
              <a:t>emails </a:t>
            </a:r>
            <a:r>
              <a:rPr lang="en-US" sz="1600" dirty="0" smtClean="0"/>
              <a:t>(</a:t>
            </a:r>
            <a:r>
              <a:rPr lang="el-GR" sz="1600" dirty="0" smtClean="0"/>
              <a:t>ανακοίνωση διαγωνισμού, συμμετοχή, κλήρωση) με τα δώρα.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 smtClean="0"/>
              <a:t>Μηνιαίες συμμετοχές περίπου </a:t>
            </a:r>
            <a:r>
              <a:rPr lang="el-GR" sz="1600" b="1" dirty="0" smtClean="0">
                <a:solidFill>
                  <a:srgbClr val="92D050"/>
                </a:solidFill>
              </a:rPr>
              <a:t>3.000 πελάτες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04" y="1670156"/>
            <a:ext cx="2057400" cy="241177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819150"/>
            <a:ext cx="1213417" cy="4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99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4313" indent="-214313">
              <a:lnSpc>
                <a:spcPct val="150000"/>
              </a:lnSpc>
            </a:pPr>
            <a:r>
              <a:rPr lang="el-GR" dirty="0"/>
              <a:t>Συμπληρωματική πώληση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8877" y="1899892"/>
            <a:ext cx="6391446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dirty="0"/>
              <a:t>Στο </a:t>
            </a:r>
            <a:r>
              <a:rPr lang="en-US" sz="2000" dirty="0"/>
              <a:t>Syfak Advice </a:t>
            </a:r>
            <a:r>
              <a:rPr lang="el-GR" sz="2000" dirty="0"/>
              <a:t>προβάλλονται προτάσεις συνδυαστικής πώλησης </a:t>
            </a:r>
            <a:r>
              <a:rPr lang="el-GR" sz="2000" dirty="0" smtClean="0"/>
              <a:t>στο </a:t>
            </a:r>
            <a:r>
              <a:rPr lang="en-US" sz="2000" dirty="0"/>
              <a:t>tablet </a:t>
            </a:r>
            <a:r>
              <a:rPr lang="el-GR" sz="2000" dirty="0"/>
              <a:t>που </a:t>
            </a:r>
            <a:r>
              <a:rPr lang="el-GR" sz="2000" dirty="0" smtClean="0"/>
              <a:t>βλέπει ο πελάτης αλλά και υπενθύμιση </a:t>
            </a:r>
            <a:r>
              <a:rPr lang="el-GR" sz="2000" dirty="0"/>
              <a:t>στον υπολογιστή του Φαρμακοποιού σε πραγματικό χρόνο την στιγμή της συναλλαγής.</a:t>
            </a:r>
          </a:p>
          <a:p>
            <a:pPr algn="ctr">
              <a:lnSpc>
                <a:spcPct val="150000"/>
              </a:lnSpc>
            </a:pPr>
            <a:endParaRPr lang="en-US" sz="21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11" y="819150"/>
            <a:ext cx="1213417" cy="4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39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1419726" y="1748339"/>
            <a:ext cx="7140743" cy="2455895"/>
            <a:chOff x="2987842" y="2379245"/>
            <a:chExt cx="9520990" cy="3274526"/>
          </a:xfrm>
        </p:grpSpPr>
        <p:pic>
          <p:nvPicPr>
            <p:cNvPr id="4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42" y="2379245"/>
              <a:ext cx="4592052" cy="3274526"/>
            </a:xfrm>
            <a:prstGeom prst="rect">
              <a:avLst/>
            </a:prstGeom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8195204" y="3085097"/>
              <a:ext cx="4313628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Ο Φαρμακοποιός σαρώνει το </a:t>
              </a:r>
              <a:r>
                <a:rPr lang="en-US" dirty="0"/>
                <a:t>bar code </a:t>
              </a:r>
              <a:r>
                <a:rPr lang="el-GR" dirty="0"/>
                <a:t>του προϊόντος στο πρόγραμμα που εκτελεί τις πωλήσεις του</a:t>
              </a:r>
            </a:p>
            <a:p>
              <a:endParaRPr lang="el-GR" dirty="0"/>
            </a:p>
            <a:p>
              <a:r>
                <a:rPr lang="el-GR" dirty="0"/>
                <a:t>Π.χ. </a:t>
              </a:r>
              <a:r>
                <a:rPr lang="en-US" dirty="0"/>
                <a:t>Lipitor 40 mg</a:t>
              </a:r>
              <a:endParaRPr lang="el-GR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92D050"/>
                </a:solidFill>
              </a:rPr>
              <a:t>Πώς λειτουργεί 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06" y="819150"/>
            <a:ext cx="1213417" cy="4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26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Ομάδα 11"/>
          <p:cNvGrpSpPr/>
          <p:nvPr/>
        </p:nvGrpSpPr>
        <p:grpSpPr>
          <a:xfrm>
            <a:off x="1946113" y="2027317"/>
            <a:ext cx="6247392" cy="2359366"/>
            <a:chOff x="1486791" y="1169103"/>
            <a:chExt cx="9937956" cy="3916622"/>
          </a:xfrm>
        </p:grpSpPr>
        <p:sp>
          <p:nvSpPr>
            <p:cNvPr id="10" name="TextBox 9"/>
            <p:cNvSpPr txBox="1"/>
            <p:nvPr/>
          </p:nvSpPr>
          <p:spPr>
            <a:xfrm>
              <a:off x="4825235" y="1253834"/>
              <a:ext cx="6599512" cy="3831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 SYFAK Advice </a:t>
              </a:r>
              <a:r>
                <a:rPr lang="el-GR" dirty="0" smtClean="0"/>
                <a:t>ελέγχει </a:t>
              </a:r>
              <a:r>
                <a:rPr lang="el-GR" dirty="0"/>
                <a:t>αν υπάρχει σχετικός κανόνας για το προϊόν που σαρώθηκε. </a:t>
              </a:r>
              <a:endParaRPr lang="el-GR" dirty="0" smtClean="0"/>
            </a:p>
            <a:p>
              <a:endParaRPr lang="en-US" dirty="0"/>
            </a:p>
            <a:p>
              <a:r>
                <a:rPr lang="el-GR" dirty="0"/>
                <a:t>Στο παράδειγμα μας για το </a:t>
              </a:r>
              <a:r>
                <a:rPr lang="en-US" dirty="0"/>
                <a:t>Lipitor </a:t>
              </a:r>
              <a:r>
                <a:rPr lang="el-GR" dirty="0"/>
                <a:t>υπάρχει κανόνας να προβάλλει </a:t>
              </a:r>
              <a:r>
                <a:rPr lang="en-US" dirty="0"/>
                <a:t>Omega </a:t>
              </a:r>
              <a:r>
                <a:rPr lang="en-US" dirty="0" smtClean="0"/>
                <a:t>3</a:t>
              </a:r>
              <a:endParaRPr lang="el-GR" dirty="0" smtClean="0"/>
            </a:p>
            <a:p>
              <a:endParaRPr lang="el-GR" dirty="0"/>
            </a:p>
            <a:p>
              <a:endParaRPr lang="el-GR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86791" y="1169103"/>
              <a:ext cx="2667000" cy="3418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92D050"/>
                </a:solidFill>
              </a:rPr>
              <a:t>Πώς λειτουργεί 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819150"/>
            <a:ext cx="1213417" cy="4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27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Ομάδα 14"/>
          <p:cNvGrpSpPr/>
          <p:nvPr/>
        </p:nvGrpSpPr>
        <p:grpSpPr>
          <a:xfrm>
            <a:off x="2413326" y="1739459"/>
            <a:ext cx="5016174" cy="2696550"/>
            <a:chOff x="1747243" y="1149025"/>
            <a:chExt cx="6688231" cy="3595400"/>
          </a:xfrm>
        </p:grpSpPr>
        <p:sp>
          <p:nvSpPr>
            <p:cNvPr id="13" name="TextBox 12"/>
            <p:cNvSpPr txBox="1"/>
            <p:nvPr/>
          </p:nvSpPr>
          <p:spPr>
            <a:xfrm>
              <a:off x="4625474" y="1913115"/>
              <a:ext cx="3810000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 SYFAK Advice </a:t>
              </a:r>
              <a:r>
                <a:rPr lang="el-GR" dirty="0" smtClean="0"/>
                <a:t>προβάλλει </a:t>
              </a:r>
              <a:r>
                <a:rPr lang="el-GR" dirty="0"/>
                <a:t>το περιεχόμενο για </a:t>
              </a:r>
              <a:r>
                <a:rPr lang="en-US" dirty="0"/>
                <a:t>Omega 3</a:t>
              </a:r>
              <a:r>
                <a:rPr lang="el-GR" dirty="0"/>
                <a:t>, που έχει οριστεί για την κατηγορία </a:t>
              </a:r>
              <a:r>
                <a:rPr lang="el-GR" dirty="0" err="1"/>
                <a:t>στατίνες</a:t>
              </a:r>
              <a:r>
                <a:rPr lang="en-US" dirty="0"/>
                <a:t>.</a:t>
              </a:r>
              <a:endParaRPr lang="el-GR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47243" y="1149025"/>
              <a:ext cx="2192317" cy="35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92D050"/>
                </a:solidFill>
              </a:rPr>
              <a:t>Πώς λειτουργεί 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819150"/>
            <a:ext cx="1213417" cy="4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52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Ανασκόπηση">
  <a:themeElements>
    <a:clrScheme name="Πράσινο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4383</TotalTime>
  <Words>545</Words>
  <Application>Microsoft Office PowerPoint</Application>
  <PresentationFormat>Προβολή στην οθόνη (16:9)</PresentationFormat>
  <Paragraphs>58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Ανασκόπηση</vt:lpstr>
      <vt:lpstr>Παρουσίαση του PowerPoint</vt:lpstr>
      <vt:lpstr>Ψηφιακά μέσα</vt:lpstr>
      <vt:lpstr>2. SYFAK Advice</vt:lpstr>
      <vt:lpstr>Διαφημιστικό Περιεχόμενο και συμπληρωματική πώληση  tablets</vt:lpstr>
      <vt:lpstr>Διαδραστικοί διαγωνισμοί</vt:lpstr>
      <vt:lpstr>Συμπληρωματική πώληση</vt:lpstr>
      <vt:lpstr>Πώς λειτουργεί </vt:lpstr>
      <vt:lpstr>Πώς λειτουργεί </vt:lpstr>
      <vt:lpstr>Πώς λειτουργεί </vt:lpstr>
      <vt:lpstr>Πώς λειτουργεί </vt:lpstr>
      <vt:lpstr>Συμπληρωματική πώληση / υπενθύμιση</vt:lpstr>
      <vt:lpstr>Οι κανόνες</vt:lpstr>
      <vt:lpstr>Αξιολόγηση Υπηρεσιών από τον πελάτη – ασθενή   </vt:lpstr>
      <vt:lpstr>Σύγχρονα εργαλεία απέναντι στις προκλήσεις του μέλλοντος </vt:lpstr>
      <vt:lpstr>Παρουσίαση του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EAMEJIA</dc:creator>
  <cp:lastModifiedBy>User</cp:lastModifiedBy>
  <cp:revision>577</cp:revision>
  <dcterms:created xsi:type="dcterms:W3CDTF">2013-07-23T17:44:34Z</dcterms:created>
  <dcterms:modified xsi:type="dcterms:W3CDTF">2020-04-22T09:10:42Z</dcterms:modified>
</cp:coreProperties>
</file>